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00" autoAdjust="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D6ACF-D256-4924-B1FA-723C59A51BCE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16BA7-0402-4A53-9686-A8F4274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2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Probability plots were constructed for each variable to attain p-values. All p-values are greater than 0.05, except number of fast food restaurants, indicating the data is normal and linear.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16BA7-0402-4A53-9686-A8F4274339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14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 value = 0.000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16BA7-0402-4A53-9686-A8F4274339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8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16BA7-0402-4A53-9686-A8F4274339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3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1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7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8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8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1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7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5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1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CA42F-571B-4095-A2C7-0F0E1DECFBE5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7AFB-7226-470D-9060-3A50912E2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1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5000" t="5000" r="5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044948">
            <a:off x="986693" y="1362350"/>
            <a:ext cx="6637214" cy="1436392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SoeiKakupoptai" pitchFamily="82" charset="-128"/>
                <a:ea typeface="HGSSoeiKakupoptai" pitchFamily="82" charset="-128"/>
              </a:rPr>
              <a:t>Obesity in America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SoeiKakupoptai" pitchFamily="82" charset="-128"/>
              <a:ea typeface="HGSSoeiKakupoptai" pitchFamily="82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6248400"/>
            <a:ext cx="3352800" cy="609600"/>
          </a:xfrm>
        </p:spPr>
        <p:txBody>
          <a:bodyPr/>
          <a:lstStyle/>
          <a:p>
            <a:r>
              <a:rPr lang="en-US" b="1" dirty="0" smtClean="0">
                <a:latin typeface="Chaparral Pro Light" pitchFamily="18" charset="0"/>
              </a:rPr>
              <a:t>Nina </a:t>
            </a:r>
            <a:r>
              <a:rPr lang="en-US" b="1" dirty="0" err="1" smtClean="0">
                <a:latin typeface="Chaparral Pro Light" pitchFamily="18" charset="0"/>
              </a:rPr>
              <a:t>Netupsky</a:t>
            </a:r>
            <a:endParaRPr lang="en-US" b="1" dirty="0">
              <a:latin typeface="Chaparral Pro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9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823145"/>
              </p:ext>
            </p:extLst>
          </p:nvPr>
        </p:nvGraphicFramePr>
        <p:xfrm>
          <a:off x="2057400" y="381000"/>
          <a:ext cx="456547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1000"/>
                        <a:ext cx="4565478" cy="304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472034"/>
              </p:ext>
            </p:extLst>
          </p:nvPr>
        </p:nvGraphicFramePr>
        <p:xfrm>
          <a:off x="2057400" y="3581400"/>
          <a:ext cx="4648200" cy="3099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Graph" r:id="rId5" imgW="5486400" imgH="3657600" progId="MtbGraph.Document.16">
                  <p:embed/>
                </p:oleObj>
              </mc:Choice>
              <mc:Fallback>
                <p:oleObj name="Graph" r:id="rId5" imgW="5486400" imgH="3657600" progId="MtbGraph.Document.1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81400"/>
                        <a:ext cx="4648200" cy="30995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172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Nonparametric Measure of Association and Correlation:</a:t>
            </a:r>
            <a:br>
              <a:rPr lang="en-US" dirty="0" smtClean="0">
                <a:latin typeface="HGPSoeiKakupoptai" pitchFamily="82" charset="-128"/>
                <a:ea typeface="HGPSoeiKakupoptai" pitchFamily="82" charset="-128"/>
              </a:rPr>
            </a:b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Kendall’s Tau &amp; Spearman’s Rank</a:t>
            </a:r>
            <a:endParaRPr lang="en-US" dirty="0">
              <a:latin typeface="HGPSoeiKakupoptai" pitchFamily="82" charset="-128"/>
              <a:ea typeface="HGPSoeiKakupoptai" pitchFamily="82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3048000"/>
            <a:ext cx="74676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Kendall’s Tau: All variables proved to have significant negative correlations.</a:t>
            </a:r>
          </a:p>
          <a:p>
            <a:endParaRPr lang="en-US" dirty="0" smtClean="0"/>
          </a:p>
          <a:p>
            <a:r>
              <a:rPr lang="en-US" dirty="0" smtClean="0"/>
              <a:t>Spearman’s Rank: Significant Association among variables.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2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HGPSoeiKakupoptai" pitchFamily="82" charset="-128"/>
                <a:ea typeface="HGPSoeiKakupoptai" pitchFamily="82" charset="-128"/>
              </a:rPr>
              <a:t>Prevalence </a:t>
            </a:r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of Obesity in America</a:t>
            </a:r>
            <a:endParaRPr lang="en-US" b="1" dirty="0">
              <a:latin typeface="HGPSoeiKakupoptai" pitchFamily="82" charset="-128"/>
              <a:ea typeface="HGPSoeiKakupoptai" pitchFamily="82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133600"/>
            <a:ext cx="8001000" cy="4038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v"/>
            </a:pP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Over 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the past 30 years the number of individuals that have been diagnosed with obesity has increased more than 50%. </a:t>
            </a:r>
            <a:endParaRPr lang="en-US" dirty="0" smtClean="0">
              <a:latin typeface="HGPSoeiKakupoptai" pitchFamily="82" charset="-128"/>
              <a:ea typeface="HGPSoeiKakupoptai" pitchFamily="82" charset="-128"/>
            </a:endParaRPr>
          </a:p>
          <a:p>
            <a:endParaRPr lang="en-US" dirty="0">
              <a:latin typeface="HGPSoeiKakupoptai" pitchFamily="82" charset="-128"/>
              <a:ea typeface="HGPSoeiKakupoptai" pitchFamily="82" charset="-128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Currently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, two-thirds of Americans are either overweight or obese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dirty="0">
              <a:latin typeface="HGPSoeiKakupoptai" pitchFamily="82" charset="-128"/>
              <a:ea typeface="HGPSoeiKakupoptai" pitchFamily="82" charset="-128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There are nearly 300,000 fast food chains in America. </a:t>
            </a:r>
          </a:p>
          <a:p>
            <a:endParaRPr lang="en-US" dirty="0">
              <a:latin typeface="HGPSoeiKakupoptai" pitchFamily="82" charset="-128"/>
              <a:ea typeface="HGPSoeiKakupoptai" pitchFamily="82" charset="-128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The 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fast food industry is forecast to continue to grow by approximately 4% each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year. 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dirty="0">
              <a:latin typeface="HGPSoeiKakupoptai" pitchFamily="82" charset="-128"/>
              <a:ea typeface="HGPSoeiKakupoptai" pitchFamily="82" charset="-128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Only about half of Americans exercise regularly (at least three sessions a week for 30 minutes at a time), and the percentage of exercisers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has declined since 2008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969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What are Contributing Factors to Obesity in America?</a:t>
            </a:r>
            <a:endParaRPr lang="en-US" dirty="0">
              <a:latin typeface="HGPSoeiKakupoptai" pitchFamily="82" charset="-128"/>
              <a:ea typeface="HGPSoeiKakupoptai" pitchFamily="82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807" y="1981200"/>
            <a:ext cx="7918391" cy="4114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Variables:</a:t>
            </a:r>
          </a:p>
          <a:p>
            <a:endParaRPr lang="en-US" dirty="0" smtClean="0">
              <a:latin typeface="HGPSoeiKakupoptai" pitchFamily="82" charset="-128"/>
              <a:ea typeface="HGPSoeiKakupoptai" pitchFamily="82" charset="-128"/>
            </a:endParaRPr>
          </a:p>
          <a:p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Population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: 50 States</a:t>
            </a:r>
          </a:p>
          <a:p>
            <a:pPr lvl="0"/>
            <a:endParaRPr lang="en-US" dirty="0" smtClean="0">
              <a:latin typeface="HGPSoeiKakupoptai" pitchFamily="82" charset="-128"/>
              <a:ea typeface="HGPSoeiKakupoptai" pitchFamily="82" charset="-128"/>
            </a:endParaRPr>
          </a:p>
          <a:p>
            <a:pPr lvl="0"/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Obesity </a:t>
            </a:r>
            <a:r>
              <a:rPr lang="en-US" b="1" dirty="0">
                <a:latin typeface="HGPSoeiKakupoptai" pitchFamily="82" charset="-128"/>
                <a:ea typeface="HGPSoeiKakupoptai" pitchFamily="82" charset="-128"/>
              </a:rPr>
              <a:t>Prevalence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: Percentage of obese individuals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per state</a:t>
            </a:r>
            <a:endParaRPr lang="en-US" dirty="0">
              <a:latin typeface="HGPSoeiKakupoptai" pitchFamily="82" charset="-128"/>
              <a:ea typeface="HGPSoeiKakupoptai" pitchFamily="82" charset="-128"/>
            </a:endParaRPr>
          </a:p>
          <a:p>
            <a:pPr lvl="0"/>
            <a:endParaRPr lang="en-US" b="1" dirty="0" smtClean="0">
              <a:latin typeface="HGPSoeiKakupoptai" pitchFamily="82" charset="-128"/>
              <a:ea typeface="HGPSoeiKakupoptai" pitchFamily="82" charset="-128"/>
            </a:endParaRPr>
          </a:p>
          <a:p>
            <a:pPr lvl="0"/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Participation </a:t>
            </a:r>
            <a:r>
              <a:rPr lang="en-US" b="1" dirty="0">
                <a:latin typeface="HGPSoeiKakupoptai" pitchFamily="82" charset="-128"/>
                <a:ea typeface="HGPSoeiKakupoptai" pitchFamily="82" charset="-128"/>
              </a:rPr>
              <a:t>in Physical Activity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: Data represent adults who reported that they participate in 150 minutes of physical activity per week. </a:t>
            </a:r>
          </a:p>
          <a:p>
            <a:pPr lvl="0"/>
            <a:endParaRPr lang="en-US" b="1" dirty="0" smtClean="0">
              <a:latin typeface="HGPSoeiKakupoptai" pitchFamily="82" charset="-128"/>
              <a:ea typeface="HGPSoeiKakupoptai" pitchFamily="82" charset="-128"/>
            </a:endParaRPr>
          </a:p>
          <a:p>
            <a:pPr lvl="0"/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Number </a:t>
            </a:r>
            <a:r>
              <a:rPr lang="en-US" b="1" dirty="0">
                <a:latin typeface="HGPSoeiKakupoptai" pitchFamily="82" charset="-128"/>
                <a:ea typeface="HGPSoeiKakupoptai" pitchFamily="82" charset="-128"/>
              </a:rPr>
              <a:t>of Fast Food Restaurants 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(FFR)</a:t>
            </a:r>
          </a:p>
          <a:p>
            <a:pPr lvl="0"/>
            <a:endParaRPr lang="en-US" b="1" dirty="0" smtClean="0">
              <a:latin typeface="HGPSoeiKakupoptai" pitchFamily="82" charset="-128"/>
              <a:ea typeface="HGPSoeiKakupoptai" pitchFamily="82" charset="-128"/>
            </a:endParaRPr>
          </a:p>
          <a:p>
            <a:pPr lvl="0"/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Percentage </a:t>
            </a:r>
            <a:r>
              <a:rPr lang="en-US" b="1" dirty="0">
                <a:latin typeface="HGPSoeiKakupoptai" pitchFamily="82" charset="-128"/>
                <a:ea typeface="HGPSoeiKakupoptai" pitchFamily="82" charset="-128"/>
              </a:rPr>
              <a:t>of Fast Food Restaurants per 1000 </a:t>
            </a:r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Residents</a:t>
            </a:r>
          </a:p>
          <a:p>
            <a:pPr lvl="0"/>
            <a:endParaRPr lang="en-US" b="1" dirty="0">
              <a:latin typeface="HGPSoeiKakupoptai" pitchFamily="82" charset="-128"/>
              <a:ea typeface="HGPSoeiKakupoptai" pitchFamily="82" charset="-128"/>
            </a:endParaRPr>
          </a:p>
          <a:p>
            <a:pPr lvl="0"/>
            <a:r>
              <a:rPr lang="en-US" b="1" dirty="0" smtClean="0">
                <a:latin typeface="HGPSoeiKakupoptai" pitchFamily="82" charset="-128"/>
                <a:ea typeface="HGPSoeiKakupoptai" pitchFamily="82" charset="-128"/>
              </a:rPr>
              <a:t>Median Income per State</a:t>
            </a:r>
          </a:p>
          <a:p>
            <a:pPr lvl="0"/>
            <a:endParaRPr lang="en-US" b="1" dirty="0">
              <a:latin typeface="HGPSoeiKakupoptai" pitchFamily="82" charset="-128"/>
              <a:ea typeface="HGPSoeiKakupoptai" pitchFamily="82" charset="-128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8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90600"/>
            <a:ext cx="8915400" cy="4495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I. </a:t>
            </a:r>
            <a:r>
              <a:rPr lang="en-US" u="sng" dirty="0" smtClean="0">
                <a:latin typeface="HGPSoeiKakupoptai" pitchFamily="82" charset="-128"/>
                <a:ea typeface="HGPSoeiKakupoptai" pitchFamily="82" charset="-128"/>
              </a:rPr>
              <a:t>General Relationships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/>
            </a:r>
            <a:br>
              <a:rPr lang="en-US" dirty="0" smtClean="0">
                <a:latin typeface="HGPSoeiKakupoptai" pitchFamily="82" charset="-128"/>
                <a:ea typeface="HGPSoeiKakupoptai" pitchFamily="82" charset="-128"/>
              </a:rPr>
            </a:b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/>
            </a:r>
            <a:br>
              <a:rPr lang="en-US" dirty="0" smtClean="0">
                <a:latin typeface="HGPSoeiKakupoptai" pitchFamily="82" charset="-128"/>
                <a:ea typeface="HGPSoeiKakupoptai" pitchFamily="82" charset="-128"/>
              </a:rPr>
            </a:b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Comparing 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Obesity Prevalence to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Variables: Parametric Procedures</a:t>
            </a:r>
            <a:br>
              <a:rPr lang="en-US" dirty="0" smtClean="0">
                <a:latin typeface="HGPSoeiKakupoptai" pitchFamily="82" charset="-128"/>
                <a:ea typeface="HGPSoeiKakupoptai" pitchFamily="82" charset="-128"/>
              </a:rPr>
            </a:b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/>
            </a:r>
            <a:br>
              <a:rPr lang="en-US" dirty="0" smtClean="0">
                <a:latin typeface="HGPSoeiKakupoptai" pitchFamily="82" charset="-128"/>
                <a:ea typeface="HGPSoeiKakupoptai" pitchFamily="82" charset="-128"/>
              </a:rPr>
            </a:b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Regression Analysis and Fitted Line Plots 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/>
            </a:r>
            <a:br>
              <a:rPr lang="en-US" dirty="0">
                <a:latin typeface="HGPSoeiKakupoptai" pitchFamily="82" charset="-128"/>
                <a:ea typeface="HGPSoeiKakupoptai" pitchFamily="82" charset="-128"/>
              </a:rPr>
            </a:br>
            <a:endParaRPr lang="en-US" dirty="0">
              <a:latin typeface="HGPSoeiKakupoptai" pitchFamily="82" charset="-128"/>
              <a:ea typeface="HGPSoeiKakupoptai" pitchFamily="8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992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898655"/>
              </p:ext>
            </p:extLst>
          </p:nvPr>
        </p:nvGraphicFramePr>
        <p:xfrm>
          <a:off x="381000" y="304800"/>
          <a:ext cx="4416425" cy="2944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4416425" cy="29442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029200" y="304800"/>
            <a:ext cx="3048000" cy="289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>
                <a:effectLst/>
                <a:latin typeface="Times New Roman"/>
                <a:ea typeface="SimSun"/>
                <a:cs typeface="Arial"/>
              </a:rPr>
              <a:t>Regression Analysis: Obesity vs. FFR 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Obesity Prevalence = 27.90 - 0.000073 FFR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S = 3.05891   R-Sq = 1.4%   </a:t>
            </a:r>
            <a:r>
              <a:rPr lang="en-US" sz="105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R-Sq(adj) = 0.0%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Analysis of Variance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Source      DF       SS       MS         F        P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Regression   1          6.478      6.47794    </a:t>
            </a:r>
            <a:r>
              <a:rPr lang="en-US" sz="90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0.69</a:t>
            </a:r>
            <a:r>
              <a:rPr lang="en-US" sz="900">
                <a:effectLst/>
                <a:latin typeface="Times New Roman"/>
                <a:ea typeface="SimSun"/>
                <a:cs typeface="Arial"/>
              </a:rPr>
              <a:t>     </a:t>
            </a:r>
            <a:r>
              <a:rPr lang="en-US" sz="90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0.409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Error            49        458.490  9.35693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Total            50        464.967</a:t>
            </a:r>
            <a:endParaRPr lang="en-US" sz="1100">
              <a:effectLst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SimSun"/>
                <a:cs typeface="Arial"/>
              </a:rPr>
              <a:t> 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428696"/>
              </p:ext>
            </p:extLst>
          </p:nvPr>
        </p:nvGraphicFramePr>
        <p:xfrm>
          <a:off x="381000" y="3657600"/>
          <a:ext cx="4419600" cy="2945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Graph" r:id="rId5" imgW="5486400" imgH="3657600" progId="MtbGraph.Document.16">
                  <p:embed/>
                </p:oleObj>
              </mc:Choice>
              <mc:Fallback>
                <p:oleObj name="Graph" r:id="rId5" imgW="5486400" imgH="3657600" progId="MtbGraph.Document.1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4419600" cy="2945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004302" y="3657600"/>
            <a:ext cx="3758697" cy="2895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effectLst/>
                <a:latin typeface="Times New Roman"/>
                <a:ea typeface="SimSun"/>
                <a:cs typeface="Arial"/>
              </a:rPr>
              <a:t>Regression Analysis: Obesity % vs. FFR per </a:t>
            </a:r>
            <a:r>
              <a:rPr lang="en-US" sz="1050" b="1" dirty="0" smtClean="0">
                <a:effectLst/>
                <a:latin typeface="Times New Roman"/>
                <a:ea typeface="SimSun"/>
                <a:cs typeface="Arial"/>
              </a:rPr>
              <a:t>1000 Residents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Obesity Prevalence = 35.33 - 10.07 Fast Food Restaurants per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S = 2.64144   R-</a:t>
            </a:r>
            <a:r>
              <a:rPr lang="en-US" sz="1050" dirty="0" err="1">
                <a:effectLst/>
                <a:latin typeface="Times New Roman"/>
                <a:ea typeface="SimSun"/>
                <a:cs typeface="Arial"/>
              </a:rPr>
              <a:t>Sq</a:t>
            </a: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 = 26.5%   </a:t>
            </a:r>
            <a:r>
              <a:rPr lang="en-US" sz="1050" dirty="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R-</a:t>
            </a:r>
            <a:r>
              <a:rPr lang="en-US" sz="1050" dirty="0" err="1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Sq</a:t>
            </a:r>
            <a:r>
              <a:rPr lang="en-US" sz="1050" dirty="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(</a:t>
            </a:r>
            <a:r>
              <a:rPr lang="en-US" sz="1050" dirty="0" err="1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adj</a:t>
            </a:r>
            <a:r>
              <a:rPr lang="en-US" sz="1050" dirty="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) = 25.0%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Analysis of Variance: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/>
                <a:ea typeface="SimSun"/>
                <a:cs typeface="Arial"/>
              </a:rPr>
              <a:t>Source      DF       SS        MS        F         P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/>
                <a:ea typeface="SimSun"/>
                <a:cs typeface="Arial"/>
              </a:rPr>
              <a:t>Regression    1       123.083    123.083   </a:t>
            </a:r>
            <a:r>
              <a:rPr lang="en-US" sz="900" dirty="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17.64</a:t>
            </a:r>
            <a:r>
              <a:rPr lang="en-US" sz="900" dirty="0">
                <a:effectLst/>
                <a:latin typeface="Times New Roman"/>
                <a:ea typeface="SimSun"/>
                <a:cs typeface="Arial"/>
              </a:rPr>
              <a:t>    </a:t>
            </a:r>
            <a:r>
              <a:rPr lang="en-US" sz="900" dirty="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0.000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/>
                <a:ea typeface="SimSun"/>
                <a:cs typeface="Arial"/>
              </a:rPr>
              <a:t>Error            49      341.884     6.977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Times New Roman"/>
                <a:ea typeface="SimSun"/>
                <a:cs typeface="Arial"/>
              </a:rPr>
              <a:t>Total            50      464.967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14450" algn="l"/>
              </a:tabLst>
            </a:pPr>
            <a:r>
              <a:rPr lang="en-US" sz="1100" dirty="0">
                <a:effectLst/>
                <a:latin typeface="Calibri"/>
                <a:ea typeface="SimSun"/>
                <a:cs typeface="Arial"/>
              </a:rPr>
              <a:t> 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330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876845"/>
              </p:ext>
            </p:extLst>
          </p:nvPr>
        </p:nvGraphicFramePr>
        <p:xfrm>
          <a:off x="228600" y="304800"/>
          <a:ext cx="44958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4495800" cy="299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916032" y="328942"/>
            <a:ext cx="3733800" cy="29718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>
                <a:effectLst/>
                <a:latin typeface="Times New Roman"/>
                <a:ea typeface="SimSun"/>
                <a:cs typeface="Arial"/>
              </a:rPr>
              <a:t>Regression Analysis: Obesity % vs. PPA: Percentage of adults that report doing physical activity for at least 150 minutes a week.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Obesity Prevalence = 49.79 - 0.4324 PPA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S = 1.97900   R-Sq = 58.7%   </a:t>
            </a:r>
            <a:r>
              <a:rPr lang="en-US" sz="105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R-Sq(adj) = 57.9%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Analysis of Variance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Source       DF       SS        MS          F         P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Regression    1        273.063     273.063    </a:t>
            </a:r>
            <a:r>
              <a:rPr lang="en-US" sz="90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69.72</a:t>
            </a:r>
            <a:r>
              <a:rPr lang="en-US" sz="900">
                <a:effectLst/>
                <a:latin typeface="Times New Roman"/>
                <a:ea typeface="SimSun"/>
                <a:cs typeface="Arial"/>
              </a:rPr>
              <a:t>    </a:t>
            </a:r>
            <a:r>
              <a:rPr lang="en-US" sz="90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0.000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Error             49      191.905     3.916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Total             50      464.967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14450" algn="l"/>
              </a:tabLst>
            </a:pPr>
            <a:r>
              <a:rPr lang="en-US" sz="1100">
                <a:effectLst/>
                <a:latin typeface="Calibri"/>
                <a:ea typeface="SimSun"/>
                <a:cs typeface="Arial"/>
              </a:rPr>
              <a:t> 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329283"/>
              </p:ext>
            </p:extLst>
          </p:nvPr>
        </p:nvGraphicFramePr>
        <p:xfrm>
          <a:off x="152400" y="3581400"/>
          <a:ext cx="45720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Graph" r:id="rId5" imgW="5486400" imgH="3657600" progId="MtbGraph.Document.16">
                  <p:embed/>
                </p:oleObj>
              </mc:Choice>
              <mc:Fallback>
                <p:oleObj name="Graph" r:id="rId5" imgW="5486400" imgH="3657600" progId="MtbGraph.Document.1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581400"/>
                        <a:ext cx="4572000" cy="304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916032" y="3581400"/>
            <a:ext cx="3846968" cy="3048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>
                <a:effectLst/>
                <a:latin typeface="Times New Roman"/>
                <a:ea typeface="SimSun"/>
                <a:cs typeface="Arial"/>
              </a:rPr>
              <a:t>Regression Analysis: Obesity % vs. Median Income 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Obesity Prevalence = 40.48 - 0.000252 Median Income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S = 2.41339   R-Sq = 38.6%   </a:t>
            </a:r>
            <a:r>
              <a:rPr lang="en-US" sz="105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R-Sq(adj) = 37.4%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Analysis of Variance: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 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>
                <a:effectLst/>
                <a:latin typeface="Times New Roman"/>
                <a:ea typeface="SimSun"/>
                <a:cs typeface="Arial"/>
              </a:rPr>
              <a:t>Source      DF       SS         MS          F         P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Regression    1        179.568     179.568    </a:t>
            </a:r>
            <a:r>
              <a:rPr lang="en-US" sz="90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30.83</a:t>
            </a:r>
            <a:r>
              <a:rPr lang="en-US" sz="900">
                <a:effectLst/>
                <a:latin typeface="Times New Roman"/>
                <a:ea typeface="SimSun"/>
                <a:cs typeface="Arial"/>
              </a:rPr>
              <a:t>     </a:t>
            </a:r>
            <a:r>
              <a:rPr lang="en-US" sz="900">
                <a:effectLst/>
                <a:highlight>
                  <a:srgbClr val="FFFF00"/>
                </a:highlight>
                <a:latin typeface="Times New Roman"/>
                <a:ea typeface="SimSun"/>
                <a:cs typeface="Arial"/>
              </a:rPr>
              <a:t>0.000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Error             49       285.399     5.824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Times New Roman"/>
                <a:ea typeface="SimSun"/>
                <a:cs typeface="Arial"/>
              </a:rPr>
              <a:t>Total             50       464.967</a:t>
            </a:r>
            <a:endParaRPr lang="en-US" sz="11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14450" algn="l"/>
              </a:tabLst>
            </a:pPr>
            <a:r>
              <a:rPr lang="en-US" sz="1100">
                <a:effectLst/>
                <a:latin typeface="Calibri"/>
                <a:ea typeface="SimSun"/>
                <a:cs typeface="Arial"/>
              </a:rPr>
              <a:t> 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784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65151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79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Do Regions Share Similar Obesity Percentages?</a:t>
            </a:r>
            <a:endParaRPr lang="en-US" dirty="0">
              <a:latin typeface="HGPSoeiKakupoptai" pitchFamily="82" charset="-128"/>
              <a:ea typeface="HGPSoeiKakupoptai" pitchFamily="82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3262" y="1676400"/>
            <a:ext cx="8608338" cy="502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Nonparametric Procedure: </a:t>
            </a:r>
            <a:r>
              <a:rPr lang="en-US" dirty="0" err="1">
                <a:latin typeface="HGPSoeiKakupoptai" pitchFamily="82" charset="-128"/>
                <a:ea typeface="HGPSoeiKakupoptai" pitchFamily="82" charset="-128"/>
              </a:rPr>
              <a:t>Kruskall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-Wallis: Show there is no significant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	difference among </a:t>
            </a:r>
            <a:r>
              <a:rPr lang="en-US" dirty="0">
                <a:latin typeface="HGPSoeiKakupoptai" pitchFamily="82" charset="-128"/>
                <a:ea typeface="HGPSoeiKakupoptai" pitchFamily="82" charset="-128"/>
              </a:rPr>
              <a:t>median percentage obese within 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region.</a:t>
            </a:r>
          </a:p>
          <a:p>
            <a:endParaRPr lang="en-US" i="1" dirty="0"/>
          </a:p>
          <a:p>
            <a:pPr algn="ctr"/>
            <a:r>
              <a:rPr lang="en-US" i="1" dirty="0" smtClean="0">
                <a:latin typeface="Adobe Gothic Std B" pitchFamily="34" charset="-128"/>
                <a:ea typeface="Adobe Gothic Std B" pitchFamily="34" charset="-128"/>
              </a:rPr>
              <a:t>H</a:t>
            </a:r>
            <a:r>
              <a:rPr lang="en-US" baseline="-25000" dirty="0" smtClean="0">
                <a:latin typeface="Adobe Gothic Std B" pitchFamily="34" charset="-128"/>
                <a:ea typeface="Adobe Gothic Std B" pitchFamily="34" charset="-128"/>
              </a:rPr>
              <a:t>0</a:t>
            </a:r>
            <a:r>
              <a:rPr lang="en-US" dirty="0" smtClean="0"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: [τ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1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=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 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2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= 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3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= 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4</a:t>
            </a:r>
            <a:r>
              <a:rPr lang="en-US" dirty="0" smtClean="0">
                <a:latin typeface="Adobe Gothic Std B" pitchFamily="34" charset="-128"/>
                <a:ea typeface="Adobe Gothic Std B" pitchFamily="34" charset="-128"/>
              </a:rPr>
              <a:t>]  vs. </a:t>
            </a:r>
            <a:r>
              <a:rPr lang="en-US" i="1" dirty="0">
                <a:latin typeface="Adobe Gothic Std B" pitchFamily="34" charset="-128"/>
                <a:ea typeface="Adobe Gothic Std B" pitchFamily="34" charset="-128"/>
              </a:rPr>
              <a:t>H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1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 : [τ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1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=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 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2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= 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3 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= τ</a:t>
            </a:r>
            <a:r>
              <a:rPr lang="en-US" baseline="-25000" dirty="0">
                <a:latin typeface="Adobe Gothic Std B" pitchFamily="34" charset="-128"/>
                <a:ea typeface="Adobe Gothic Std B" pitchFamily="34" charset="-128"/>
              </a:rPr>
              <a:t>4</a:t>
            </a:r>
            <a:r>
              <a:rPr lang="en-US" dirty="0">
                <a:latin typeface="Adobe Gothic Std B" pitchFamily="34" charset="-128"/>
                <a:ea typeface="Adobe Gothic Std B" pitchFamily="34" charset="-128"/>
              </a:rPr>
              <a:t>, not all equal</a:t>
            </a:r>
            <a:r>
              <a:rPr lang="en-US" dirty="0" smtClean="0">
                <a:latin typeface="Adobe Gothic Std B" pitchFamily="34" charset="-128"/>
                <a:ea typeface="Adobe Gothic Std B" pitchFamily="34" charset="-128"/>
              </a:rPr>
              <a:t>]</a:t>
            </a:r>
          </a:p>
          <a:p>
            <a:pPr algn="ctr"/>
            <a:endParaRPr lang="en-US" dirty="0">
              <a:latin typeface="Adobe Gothic Std B" pitchFamily="34" charset="-128"/>
              <a:ea typeface="Adobe Gothic Std B" pitchFamily="34" charset="-128"/>
            </a:endParaRPr>
          </a:p>
          <a:p>
            <a:pPr algn="ctr"/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Summarized </a:t>
            </a:r>
            <a:r>
              <a:rPr lang="en-US" dirty="0" err="1" smtClean="0">
                <a:latin typeface="HGPSoeiKakupoptai" pitchFamily="82" charset="-128"/>
                <a:ea typeface="HGPSoeiKakupoptai" pitchFamily="82" charset="-128"/>
              </a:rPr>
              <a:t>Kruskall</a:t>
            </a:r>
            <a:r>
              <a:rPr lang="en-US" dirty="0" smtClean="0">
                <a:latin typeface="HGPSoeiKakupoptai" pitchFamily="82" charset="-128"/>
                <a:ea typeface="HGPSoeiKakupoptai" pitchFamily="82" charset="-128"/>
              </a:rPr>
              <a:t>-Wallis Statistics: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06033"/>
              </p:ext>
            </p:extLst>
          </p:nvPr>
        </p:nvGraphicFramePr>
        <p:xfrm>
          <a:off x="1677530" y="4419600"/>
          <a:ext cx="5867399" cy="14478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06123"/>
                <a:gridCol w="2205012"/>
                <a:gridCol w="1010630"/>
                <a:gridCol w="826879"/>
                <a:gridCol w="918755"/>
              </a:tblGrid>
              <a:tr h="289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Region</a:t>
                      </a:r>
                      <a:endParaRPr lang="en-US" sz="11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Median Percentage Obese</a:t>
                      </a:r>
                      <a:endParaRPr lang="en-US" sz="11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H Statistic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DF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P-Value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289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Western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24.7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12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12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0.446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289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Midwest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28.7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11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11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0.443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289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Northeast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25.4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8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8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0.433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289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Southern</a:t>
                      </a:r>
                      <a:endParaRPr lang="en-US" sz="11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30.4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15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15</a:t>
                      </a:r>
                      <a:endParaRPr lang="en-US" sz="16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0.451</a:t>
                      </a:r>
                      <a:endParaRPr lang="en-US" sz="16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03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996892"/>
              </p:ext>
            </p:extLst>
          </p:nvPr>
        </p:nvGraphicFramePr>
        <p:xfrm>
          <a:off x="152400" y="228600"/>
          <a:ext cx="4344471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"/>
                        <a:ext cx="4344471" cy="289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491734"/>
              </p:ext>
            </p:extLst>
          </p:nvPr>
        </p:nvGraphicFramePr>
        <p:xfrm>
          <a:off x="4571999" y="228599"/>
          <a:ext cx="4342325" cy="2895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Graph" r:id="rId5" imgW="5486400" imgH="3657600" progId="MtbGraph.Document.16">
                  <p:embed/>
                </p:oleObj>
              </mc:Choice>
              <mc:Fallback>
                <p:oleObj name="Graph" r:id="rId5" imgW="5486400" imgH="3657600" progId="MtbGraph.Document.1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9" y="228599"/>
                        <a:ext cx="4342325" cy="28956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314006"/>
              </p:ext>
            </p:extLst>
          </p:nvPr>
        </p:nvGraphicFramePr>
        <p:xfrm>
          <a:off x="152399" y="3429000"/>
          <a:ext cx="4343401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Graph" r:id="rId7" imgW="5486400" imgH="3657600" progId="MtbGraph.Document.16">
                  <p:embed/>
                </p:oleObj>
              </mc:Choice>
              <mc:Fallback>
                <p:oleObj name="Graph" r:id="rId7" imgW="5486400" imgH="3657600" progId="MtbGraph.Document.1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" y="3429000"/>
                        <a:ext cx="4343401" cy="289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623562"/>
              </p:ext>
            </p:extLst>
          </p:nvPr>
        </p:nvGraphicFramePr>
        <p:xfrm>
          <a:off x="4572000" y="3429000"/>
          <a:ext cx="4344496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Graph" r:id="rId9" imgW="5486400" imgH="3657600" progId="MtbGraph.Document.16">
                  <p:embed/>
                </p:oleObj>
              </mc:Choice>
              <mc:Fallback>
                <p:oleObj name="Graph" r:id="rId9" imgW="5486400" imgH="3657600" progId="MtbGraph.Document.1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429000"/>
                        <a:ext cx="4344496" cy="289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868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335</Words>
  <Application>Microsoft Office PowerPoint</Application>
  <PresentationFormat>On-screen Show (4:3)</PresentationFormat>
  <Paragraphs>128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Graph</vt:lpstr>
      <vt:lpstr>Obesity in America</vt:lpstr>
      <vt:lpstr>Prevalence of Obesity in America</vt:lpstr>
      <vt:lpstr>What are Contributing Factors to Obesity in America?</vt:lpstr>
      <vt:lpstr>I. General Relationships   Comparing Obesity Prevalence to Variables: Parametric Procedures  Regression Analysis and Fitted Line Plots  </vt:lpstr>
      <vt:lpstr>PowerPoint Presentation</vt:lpstr>
      <vt:lpstr>PowerPoint Presentation</vt:lpstr>
      <vt:lpstr>PowerPoint Presentation</vt:lpstr>
      <vt:lpstr>Do Regions Share Similar Obesity Percentages?</vt:lpstr>
      <vt:lpstr>PowerPoint Presentation</vt:lpstr>
      <vt:lpstr>PowerPoint Presentation</vt:lpstr>
      <vt:lpstr>Nonparametric Measure of Association and Correlation: Kendall’s Tau &amp; Spearman’s Rank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 in America</dc:title>
  <dc:creator>Windows User</dc:creator>
  <cp:lastModifiedBy>Windows User</cp:lastModifiedBy>
  <cp:revision>15</cp:revision>
  <dcterms:created xsi:type="dcterms:W3CDTF">2012-12-15T17:40:12Z</dcterms:created>
  <dcterms:modified xsi:type="dcterms:W3CDTF">2012-12-17T16:27:32Z</dcterms:modified>
</cp:coreProperties>
</file>